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  <p:sldMasterId id="2147484453" r:id="rId2"/>
  </p:sldMasterIdLst>
  <p:notesMasterIdLst>
    <p:notesMasterId r:id="rId23"/>
  </p:notesMasterIdLst>
  <p:handoutMasterIdLst>
    <p:handoutMasterId r:id="rId24"/>
  </p:handoutMasterIdLst>
  <p:sldIdLst>
    <p:sldId id="484" r:id="rId3"/>
    <p:sldId id="485" r:id="rId4"/>
    <p:sldId id="486" r:id="rId5"/>
    <p:sldId id="503" r:id="rId6"/>
    <p:sldId id="487" r:id="rId7"/>
    <p:sldId id="501" r:id="rId8"/>
    <p:sldId id="502" r:id="rId9"/>
    <p:sldId id="488" r:id="rId10"/>
    <p:sldId id="490" r:id="rId11"/>
    <p:sldId id="492" r:id="rId12"/>
    <p:sldId id="491" r:id="rId13"/>
    <p:sldId id="499" r:id="rId14"/>
    <p:sldId id="489" r:id="rId15"/>
    <p:sldId id="494" r:id="rId16"/>
    <p:sldId id="495" r:id="rId17"/>
    <p:sldId id="500" r:id="rId18"/>
    <p:sldId id="493" r:id="rId19"/>
    <p:sldId id="496" r:id="rId20"/>
    <p:sldId id="497" r:id="rId21"/>
    <p:sldId id="498" r:id="rId22"/>
  </p:sldIdLst>
  <p:sldSz cx="9144000" cy="6858000" type="screen4x3"/>
  <p:notesSz cx="6858000" cy="9312275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99"/>
    <a:srgbClr val="FFCD2F"/>
    <a:srgbClr val="6699FF"/>
    <a:srgbClr val="FFFF66"/>
    <a:srgbClr val="CCFFFF"/>
    <a:srgbClr val="FFCCFF"/>
    <a:srgbClr val="66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20" autoAdjust="0"/>
  </p:normalViewPr>
  <p:slideViewPr>
    <p:cSldViewPr showGuides="1">
      <p:cViewPr>
        <p:scale>
          <a:sx n="30" d="100"/>
          <a:sy n="30" d="100"/>
        </p:scale>
        <p:origin x="3354" y="1734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5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>
            <a:lvl1pPr defTabSz="904143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3" rIns="90627" bIns="45313" numCol="1" anchor="t" anchorCtr="0" compatLnSpc="1">
            <a:prstTxWarp prst="textNoShape">
              <a:avLst/>
            </a:prstTxWarp>
          </a:bodyPr>
          <a:lstStyle>
            <a:lvl1pPr algn="r" defTabSz="904143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3" rIns="90627" bIns="45313" numCol="1" anchor="b" anchorCtr="0" compatLnSpc="1">
            <a:prstTxWarp prst="textNoShape">
              <a:avLst/>
            </a:prstTxWarp>
          </a:bodyPr>
          <a:lstStyle>
            <a:lvl1pPr defTabSz="904143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2375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3" rIns="90627" bIns="45313" numCol="1" anchor="b" anchorCtr="0" compatLnSpc="1">
            <a:prstTxWarp prst="textNoShape">
              <a:avLst/>
            </a:prstTxWarp>
          </a:bodyPr>
          <a:lstStyle>
            <a:lvl1pPr algn="r" defTabSz="902813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A478E-0FB5-420F-AED7-0264DED7C5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038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>
            <a:lvl1pPr defTabSz="923864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>
            <a:lvl1pPr algn="r" defTabSz="923864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24363"/>
            <a:ext cx="5489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b" anchorCtr="0" compatLnSpc="1">
            <a:prstTxWarp prst="textNoShape">
              <a:avLst/>
            </a:prstTxWarp>
          </a:bodyPr>
          <a:lstStyle>
            <a:lvl1pPr defTabSz="923864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2375"/>
            <a:ext cx="29702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8" tIns="46175" rIns="92348" bIns="46175" numCol="1" anchor="b" anchorCtr="0" compatLnSpc="1">
            <a:prstTxWarp prst="textNoShape">
              <a:avLst/>
            </a:prstTxWarp>
          </a:bodyPr>
          <a:lstStyle>
            <a:lvl1pPr algn="r" defTabSz="922538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74D4F1-7972-4D1E-9640-DD7D3501FD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514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4D4F1-7972-4D1E-9640-DD7D3501FD5E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56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639F-D16B-40D0-AF78-3ED196D3B7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0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ABBA-B152-469F-B208-226D1455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3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C7FA-34F9-4EE5-A9E7-38E5448F36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2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5BC7-5B99-47E5-8B9A-C1321B0776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95B4-5E22-4185-AA2D-F3424C637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8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9E8D-053C-441A-8A85-2F37610EE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D5FB-2E52-4EAC-98F1-E6102BD0B7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ACEE-911B-465F-8517-F747B68E8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069D-BAC9-4244-86AE-AFA2EBBE1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A4DB-4D55-4D81-9B7A-DB39BD00D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E305-344B-4153-AC0A-E4408B1880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948-1FE3-4897-8B5D-1D0CBE2C2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0198" y="6356350"/>
            <a:ext cx="1530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 eaLnBrk="1" hangingPunct="1">
              <a:defRPr/>
            </a:pPr>
            <a:fld id="{E5D15F64-74FF-43F4-A344-EE56EFCE6D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fld id="{0EF7D53D-272A-624E-BE3D-99D13E2B419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6" y="6350789"/>
            <a:ext cx="902251" cy="3657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85753" y="-3575"/>
            <a:ext cx="6700058" cy="457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 eaLnBrk="1" hangingPunct="1"/>
            <a:r>
              <a:rPr lang="en-US" sz="180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Institute for Transportation Research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4868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3864">
          <p15:clr>
            <a:srgbClr val="F26B43"/>
          </p15:clr>
        </p15:guide>
        <p15:guide id="4" orient="horz" pos="552">
          <p15:clr>
            <a:srgbClr val="F26B43"/>
          </p15:clr>
        </p15:guide>
        <p15:guide id="5" pos="5664">
          <p15:clr>
            <a:srgbClr val="F26B43"/>
          </p15:clr>
        </p15:guide>
        <p15:guide id="6" pos="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0198" y="6356350"/>
            <a:ext cx="1530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 eaLnBrk="1" hangingPunct="1">
              <a:defRPr/>
            </a:pPr>
            <a:fld id="{9DF8A223-F39A-4B27-95E3-C8E43C6656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 eaLnBrk="1" hangingPunct="1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fld id="{0EF7D53D-272A-624E-BE3D-99D13E2B419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85753" y="-3575"/>
            <a:ext cx="6700058" cy="457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 eaLnBrk="1" hangingPunct="1"/>
            <a:r>
              <a:rPr lang="en-US" sz="180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Institute for Transportation Research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28665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3864">
          <p15:clr>
            <a:srgbClr val="F26B43"/>
          </p15:clr>
        </p15:guide>
        <p15:guide id="4" orient="horz" pos="552">
          <p15:clr>
            <a:srgbClr val="F26B43"/>
          </p15:clr>
        </p15:guide>
        <p15:guide id="5" pos="56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cmonast@nc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1908175"/>
          </a:xfrm>
        </p:spPr>
        <p:txBody>
          <a:bodyPr/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Urban-Rural Cost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Allocation Options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Kai Monast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ITRE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Public Transportation Group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kcmonast@ncsu.edu</a:t>
            </a:r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(919) 515-8768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2176-A547-F94B-AC51-D6E9C882CB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8387"/>
          </a:xfrm>
        </p:spPr>
        <p:txBody>
          <a:bodyPr/>
          <a:lstStyle/>
          <a:p>
            <a:r>
              <a:rPr lang="en-US" dirty="0" smtClean="0"/>
              <a:t>Customer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3657600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1981200"/>
            <a:ext cx="1557338" cy="38100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Rural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2628827"/>
            <a:ext cx="1557338" cy="5715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Urban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2400" y="3409890"/>
            <a:ext cx="14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Pickup</a:t>
            </a:r>
            <a:endParaRPr lang="en-US" dirty="0">
              <a:latin typeface="+mj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8090" y="1030201"/>
            <a:ext cx="8483740" cy="442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Trips are coded based on whether the home is rural or urban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r</a:t>
            </a:r>
            <a:r>
              <a:rPr lang="en-US" dirty="0" smtClean="0"/>
              <a:t>ural trips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55150" y="4324290"/>
            <a:ext cx="158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7168287" y="3445970"/>
            <a:ext cx="305337" cy="26171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7168823" y="4374171"/>
            <a:ext cx="304800" cy="26751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46739" y="2724727"/>
            <a:ext cx="3173406" cy="2697018"/>
          </a:xfrm>
          <a:custGeom>
            <a:avLst/>
            <a:gdLst>
              <a:gd name="connsiteX0" fmla="*/ 5334 w 3173406"/>
              <a:gd name="connsiteY0" fmla="*/ 0 h 2697018"/>
              <a:gd name="connsiteX1" fmla="*/ 116170 w 3173406"/>
              <a:gd name="connsiteY1" fmla="*/ 858982 h 2697018"/>
              <a:gd name="connsiteX2" fmla="*/ 790425 w 3173406"/>
              <a:gd name="connsiteY2" fmla="*/ 1283855 h 2697018"/>
              <a:gd name="connsiteX3" fmla="*/ 1455443 w 3173406"/>
              <a:gd name="connsiteY3" fmla="*/ 1616364 h 2697018"/>
              <a:gd name="connsiteX4" fmla="*/ 2360606 w 3173406"/>
              <a:gd name="connsiteY4" fmla="*/ 1699491 h 2697018"/>
              <a:gd name="connsiteX5" fmla="*/ 2794716 w 3173406"/>
              <a:gd name="connsiteY5" fmla="*/ 1985818 h 2697018"/>
              <a:gd name="connsiteX6" fmla="*/ 3173406 w 3173406"/>
              <a:gd name="connsiteY6" fmla="*/ 2697018 h 26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406" h="2697018">
                <a:moveTo>
                  <a:pt x="5334" y="0"/>
                </a:moveTo>
                <a:cubicBezTo>
                  <a:pt x="-4673" y="322503"/>
                  <a:pt x="-14679" y="645006"/>
                  <a:pt x="116170" y="858982"/>
                </a:cubicBezTo>
                <a:cubicBezTo>
                  <a:pt x="247019" y="1072958"/>
                  <a:pt x="567213" y="1157625"/>
                  <a:pt x="790425" y="1283855"/>
                </a:cubicBezTo>
                <a:cubicBezTo>
                  <a:pt x="1013637" y="1410085"/>
                  <a:pt x="1193746" y="1547091"/>
                  <a:pt x="1455443" y="1616364"/>
                </a:cubicBezTo>
                <a:cubicBezTo>
                  <a:pt x="1717140" y="1685637"/>
                  <a:pt x="2137394" y="1637915"/>
                  <a:pt x="2360606" y="1699491"/>
                </a:cubicBezTo>
                <a:cubicBezTo>
                  <a:pt x="2583818" y="1761067"/>
                  <a:pt x="2659249" y="1819564"/>
                  <a:pt x="2794716" y="1985818"/>
                </a:cubicBezTo>
                <a:cubicBezTo>
                  <a:pt x="2930183" y="2152072"/>
                  <a:pt x="3051794" y="2424545"/>
                  <a:pt x="3173406" y="2697018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905000" y="2465514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187295" y="527584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75933" y="5161883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Route</a:t>
            </a:r>
            <a:endParaRPr lang="en-US" dirty="0">
              <a:latin typeface="+mj-lt"/>
            </a:endParaRPr>
          </a:p>
        </p:txBody>
      </p:sp>
      <p:sp>
        <p:nvSpPr>
          <p:cNvPr id="33" name="5-Point Star 32"/>
          <p:cNvSpPr/>
          <p:nvPr/>
        </p:nvSpPr>
        <p:spPr>
          <a:xfrm>
            <a:off x="3749597" y="4082062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058040" y="5127410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99456" y="4499142"/>
            <a:ext cx="89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Doctor</a:t>
            </a:r>
            <a:endParaRPr lang="en-US" i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4731" y="5497716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Pharmacy</a:t>
            </a:r>
            <a:endParaRPr lang="en-US" i="1" dirty="0">
              <a:latin typeface="+mj-lt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3450720" y="4078658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699789" y="210234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Home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82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142"/>
            <a:ext cx="8229600" cy="1068387"/>
          </a:xfrm>
        </p:spPr>
        <p:txBody>
          <a:bodyPr/>
          <a:lstStyle/>
          <a:p>
            <a:r>
              <a:rPr lang="en-US" dirty="0" smtClean="0"/>
              <a:t>Urban and Rural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3657600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58062" y="1981200"/>
            <a:ext cx="1557338" cy="38100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Rural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58062" y="2628827"/>
            <a:ext cx="1557338" cy="5715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Urban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9822" y="2438400"/>
            <a:ext cx="3330505" cy="2336800"/>
          </a:xfrm>
          <a:custGeom>
            <a:avLst/>
            <a:gdLst>
              <a:gd name="connsiteX0" fmla="*/ 42360 w 3330505"/>
              <a:gd name="connsiteY0" fmla="*/ 0 h 2336800"/>
              <a:gd name="connsiteX1" fmla="*/ 23887 w 3330505"/>
              <a:gd name="connsiteY1" fmla="*/ 849745 h 2336800"/>
              <a:gd name="connsiteX2" fmla="*/ 328687 w 3330505"/>
              <a:gd name="connsiteY2" fmla="*/ 1154545 h 2336800"/>
              <a:gd name="connsiteX3" fmla="*/ 1547887 w 3330505"/>
              <a:gd name="connsiteY3" fmla="*/ 572655 h 2336800"/>
              <a:gd name="connsiteX4" fmla="*/ 2323742 w 3330505"/>
              <a:gd name="connsiteY4" fmla="*/ 600364 h 2336800"/>
              <a:gd name="connsiteX5" fmla="*/ 2545414 w 3330505"/>
              <a:gd name="connsiteY5" fmla="*/ 1099127 h 2336800"/>
              <a:gd name="connsiteX6" fmla="*/ 3330505 w 3330505"/>
              <a:gd name="connsiteY6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505" h="2336800">
                <a:moveTo>
                  <a:pt x="42360" y="0"/>
                </a:moveTo>
                <a:cubicBezTo>
                  <a:pt x="9263" y="328660"/>
                  <a:pt x="-23834" y="657321"/>
                  <a:pt x="23887" y="849745"/>
                </a:cubicBezTo>
                <a:cubicBezTo>
                  <a:pt x="71608" y="1042169"/>
                  <a:pt x="74687" y="1200727"/>
                  <a:pt x="328687" y="1154545"/>
                </a:cubicBezTo>
                <a:cubicBezTo>
                  <a:pt x="582687" y="1108363"/>
                  <a:pt x="1215378" y="665019"/>
                  <a:pt x="1547887" y="572655"/>
                </a:cubicBezTo>
                <a:cubicBezTo>
                  <a:pt x="1880396" y="480292"/>
                  <a:pt x="2157488" y="512619"/>
                  <a:pt x="2323742" y="600364"/>
                </a:cubicBezTo>
                <a:cubicBezTo>
                  <a:pt x="2489997" y="688109"/>
                  <a:pt x="2377620" y="809721"/>
                  <a:pt x="2545414" y="1099127"/>
                </a:cubicBezTo>
                <a:cubicBezTo>
                  <a:pt x="2713208" y="1388533"/>
                  <a:pt x="3021856" y="1862666"/>
                  <a:pt x="3330505" y="2336800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81272" y="529345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80767" y="5162490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Route</a:t>
            </a:r>
            <a:endParaRPr lang="en-US" dirty="0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76655" y="569356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76150" y="5562600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Route</a:t>
            </a:r>
            <a:endParaRPr lang="en-US" dirty="0"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26932" y="4673526"/>
            <a:ext cx="2757269" cy="1073663"/>
          </a:xfrm>
          <a:custGeom>
            <a:avLst/>
            <a:gdLst>
              <a:gd name="connsiteX0" fmla="*/ 4559 w 2757269"/>
              <a:gd name="connsiteY0" fmla="*/ 286401 h 1073663"/>
              <a:gd name="connsiteX1" fmla="*/ 69213 w 2757269"/>
              <a:gd name="connsiteY1" fmla="*/ 794401 h 1073663"/>
              <a:gd name="connsiteX2" fmla="*/ 484850 w 2757269"/>
              <a:gd name="connsiteY2" fmla="*/ 1071492 h 1073663"/>
              <a:gd name="connsiteX3" fmla="*/ 965141 w 2757269"/>
              <a:gd name="connsiteY3" fmla="*/ 905238 h 1073663"/>
              <a:gd name="connsiteX4" fmla="*/ 928195 w 2757269"/>
              <a:gd name="connsiteY4" fmla="*/ 581965 h 1073663"/>
              <a:gd name="connsiteX5" fmla="*/ 1565504 w 2757269"/>
              <a:gd name="connsiteY5" fmla="*/ 489601 h 1073663"/>
              <a:gd name="connsiteX6" fmla="*/ 1981141 w 2757269"/>
              <a:gd name="connsiteY6" fmla="*/ 979129 h 1073663"/>
              <a:gd name="connsiteX7" fmla="*/ 2479904 w 2757269"/>
              <a:gd name="connsiteY7" fmla="*/ 979129 h 1073663"/>
              <a:gd name="connsiteX8" fmla="*/ 2756995 w 2757269"/>
              <a:gd name="connsiteY8" fmla="*/ 665092 h 1073663"/>
              <a:gd name="connsiteX9" fmla="*/ 2433723 w 2757269"/>
              <a:gd name="connsiteY9" fmla="*/ 286401 h 1073663"/>
              <a:gd name="connsiteX10" fmla="*/ 1833359 w 2757269"/>
              <a:gd name="connsiteY10" fmla="*/ 9310 h 1073663"/>
              <a:gd name="connsiteX11" fmla="*/ 1196050 w 2757269"/>
              <a:gd name="connsiteY11" fmla="*/ 92438 h 107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7269" h="1073663">
                <a:moveTo>
                  <a:pt x="4559" y="286401"/>
                </a:moveTo>
                <a:cubicBezTo>
                  <a:pt x="-3139" y="474976"/>
                  <a:pt x="-10836" y="663552"/>
                  <a:pt x="69213" y="794401"/>
                </a:cubicBezTo>
                <a:cubicBezTo>
                  <a:pt x="149262" y="925250"/>
                  <a:pt x="335529" y="1053019"/>
                  <a:pt x="484850" y="1071492"/>
                </a:cubicBezTo>
                <a:cubicBezTo>
                  <a:pt x="634171" y="1089965"/>
                  <a:pt x="891250" y="986826"/>
                  <a:pt x="965141" y="905238"/>
                </a:cubicBezTo>
                <a:cubicBezTo>
                  <a:pt x="1039032" y="823650"/>
                  <a:pt x="828135" y="651238"/>
                  <a:pt x="928195" y="581965"/>
                </a:cubicBezTo>
                <a:cubicBezTo>
                  <a:pt x="1028255" y="512692"/>
                  <a:pt x="1390013" y="423407"/>
                  <a:pt x="1565504" y="489601"/>
                </a:cubicBezTo>
                <a:cubicBezTo>
                  <a:pt x="1740995" y="555795"/>
                  <a:pt x="1828741" y="897541"/>
                  <a:pt x="1981141" y="979129"/>
                </a:cubicBezTo>
                <a:cubicBezTo>
                  <a:pt x="2133541" y="1060717"/>
                  <a:pt x="2350595" y="1031468"/>
                  <a:pt x="2479904" y="979129"/>
                </a:cubicBezTo>
                <a:cubicBezTo>
                  <a:pt x="2609213" y="926790"/>
                  <a:pt x="2764692" y="780547"/>
                  <a:pt x="2756995" y="665092"/>
                </a:cubicBezTo>
                <a:cubicBezTo>
                  <a:pt x="2749298" y="549637"/>
                  <a:pt x="2587662" y="395698"/>
                  <a:pt x="2433723" y="286401"/>
                </a:cubicBezTo>
                <a:cubicBezTo>
                  <a:pt x="2279784" y="177104"/>
                  <a:pt x="2039638" y="41637"/>
                  <a:pt x="1833359" y="9310"/>
                </a:cubicBezTo>
                <a:cubicBezTo>
                  <a:pt x="1627080" y="-23017"/>
                  <a:pt x="1411565" y="34710"/>
                  <a:pt x="1196050" y="92438"/>
                </a:cubicBezTo>
              </a:path>
            </a:pathLst>
          </a:custGeom>
          <a:noFill/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8091" y="1005743"/>
            <a:ext cx="8229600" cy="442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group is the primary target of the service?</a:t>
            </a:r>
          </a:p>
          <a:p>
            <a:pPr marL="0" indent="0">
              <a:buNone/>
            </a:pPr>
            <a:r>
              <a:rPr lang="en-US" dirty="0" smtClean="0"/>
              <a:t>2 rural, 3 urban trips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753122" y="2235459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552213" y="3708363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108704" y="4444926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3943883" y="4279557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2400" y="3409890"/>
            <a:ext cx="14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Pickup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7783" y="3867090"/>
            <a:ext cx="157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Pickup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5150" y="4324290"/>
            <a:ext cx="158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0533" y="4781490"/>
            <a:ext cx="169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7168287" y="3445970"/>
            <a:ext cx="305337" cy="26171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168286" y="3917950"/>
            <a:ext cx="305337" cy="261717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168823" y="4374171"/>
            <a:ext cx="304800" cy="26751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7171963" y="4785144"/>
            <a:ext cx="304800" cy="26751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471755" y="4719371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256268" y="5438200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759009" y="5408808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4719564" y="4482871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028806" y="4918903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531662" y="4531825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96134" y="3588321"/>
            <a:ext cx="120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Incidental</a:t>
            </a:r>
            <a:endParaRPr lang="en-US" i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43019" y="5805233"/>
            <a:ext cx="120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Incidental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64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142"/>
            <a:ext cx="8229600" cy="1068387"/>
          </a:xfrm>
        </p:spPr>
        <p:txBody>
          <a:bodyPr/>
          <a:lstStyle/>
          <a:p>
            <a:r>
              <a:rPr lang="en-US" dirty="0" err="1" smtClean="0"/>
              <a:t>Proportionalize</a:t>
            </a:r>
            <a:r>
              <a:rPr lang="en-US" dirty="0" smtClean="0"/>
              <a:t>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3657600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58062" y="1981200"/>
            <a:ext cx="1557338" cy="38100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Rural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58062" y="2628827"/>
            <a:ext cx="1557338" cy="5715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Urban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19822" y="2438400"/>
            <a:ext cx="3330505" cy="2336800"/>
          </a:xfrm>
          <a:custGeom>
            <a:avLst/>
            <a:gdLst>
              <a:gd name="connsiteX0" fmla="*/ 42360 w 3330505"/>
              <a:gd name="connsiteY0" fmla="*/ 0 h 2336800"/>
              <a:gd name="connsiteX1" fmla="*/ 23887 w 3330505"/>
              <a:gd name="connsiteY1" fmla="*/ 849745 h 2336800"/>
              <a:gd name="connsiteX2" fmla="*/ 328687 w 3330505"/>
              <a:gd name="connsiteY2" fmla="*/ 1154545 h 2336800"/>
              <a:gd name="connsiteX3" fmla="*/ 1547887 w 3330505"/>
              <a:gd name="connsiteY3" fmla="*/ 572655 h 2336800"/>
              <a:gd name="connsiteX4" fmla="*/ 2323742 w 3330505"/>
              <a:gd name="connsiteY4" fmla="*/ 600364 h 2336800"/>
              <a:gd name="connsiteX5" fmla="*/ 2545414 w 3330505"/>
              <a:gd name="connsiteY5" fmla="*/ 1099127 h 2336800"/>
              <a:gd name="connsiteX6" fmla="*/ 3330505 w 3330505"/>
              <a:gd name="connsiteY6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0505" h="2336800">
                <a:moveTo>
                  <a:pt x="42360" y="0"/>
                </a:moveTo>
                <a:cubicBezTo>
                  <a:pt x="9263" y="328660"/>
                  <a:pt x="-23834" y="657321"/>
                  <a:pt x="23887" y="849745"/>
                </a:cubicBezTo>
                <a:cubicBezTo>
                  <a:pt x="71608" y="1042169"/>
                  <a:pt x="74687" y="1200727"/>
                  <a:pt x="328687" y="1154545"/>
                </a:cubicBezTo>
                <a:cubicBezTo>
                  <a:pt x="582687" y="1108363"/>
                  <a:pt x="1215378" y="665019"/>
                  <a:pt x="1547887" y="572655"/>
                </a:cubicBezTo>
                <a:cubicBezTo>
                  <a:pt x="1880396" y="480292"/>
                  <a:pt x="2157488" y="512619"/>
                  <a:pt x="2323742" y="600364"/>
                </a:cubicBezTo>
                <a:cubicBezTo>
                  <a:pt x="2489997" y="688109"/>
                  <a:pt x="2377620" y="809721"/>
                  <a:pt x="2545414" y="1099127"/>
                </a:cubicBezTo>
                <a:cubicBezTo>
                  <a:pt x="2713208" y="1388533"/>
                  <a:pt x="3021856" y="1862666"/>
                  <a:pt x="3330505" y="2336800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81272" y="529345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80767" y="5162490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Route</a:t>
            </a:r>
            <a:endParaRPr lang="en-US" dirty="0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76655" y="569356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76150" y="5562600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Route</a:t>
            </a:r>
            <a:endParaRPr lang="en-US" dirty="0"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26932" y="4673526"/>
            <a:ext cx="2757269" cy="1073663"/>
          </a:xfrm>
          <a:custGeom>
            <a:avLst/>
            <a:gdLst>
              <a:gd name="connsiteX0" fmla="*/ 4559 w 2757269"/>
              <a:gd name="connsiteY0" fmla="*/ 286401 h 1073663"/>
              <a:gd name="connsiteX1" fmla="*/ 69213 w 2757269"/>
              <a:gd name="connsiteY1" fmla="*/ 794401 h 1073663"/>
              <a:gd name="connsiteX2" fmla="*/ 484850 w 2757269"/>
              <a:gd name="connsiteY2" fmla="*/ 1071492 h 1073663"/>
              <a:gd name="connsiteX3" fmla="*/ 965141 w 2757269"/>
              <a:gd name="connsiteY3" fmla="*/ 905238 h 1073663"/>
              <a:gd name="connsiteX4" fmla="*/ 928195 w 2757269"/>
              <a:gd name="connsiteY4" fmla="*/ 581965 h 1073663"/>
              <a:gd name="connsiteX5" fmla="*/ 1565504 w 2757269"/>
              <a:gd name="connsiteY5" fmla="*/ 489601 h 1073663"/>
              <a:gd name="connsiteX6" fmla="*/ 1981141 w 2757269"/>
              <a:gd name="connsiteY6" fmla="*/ 979129 h 1073663"/>
              <a:gd name="connsiteX7" fmla="*/ 2479904 w 2757269"/>
              <a:gd name="connsiteY7" fmla="*/ 979129 h 1073663"/>
              <a:gd name="connsiteX8" fmla="*/ 2756995 w 2757269"/>
              <a:gd name="connsiteY8" fmla="*/ 665092 h 1073663"/>
              <a:gd name="connsiteX9" fmla="*/ 2433723 w 2757269"/>
              <a:gd name="connsiteY9" fmla="*/ 286401 h 1073663"/>
              <a:gd name="connsiteX10" fmla="*/ 1833359 w 2757269"/>
              <a:gd name="connsiteY10" fmla="*/ 9310 h 1073663"/>
              <a:gd name="connsiteX11" fmla="*/ 1196050 w 2757269"/>
              <a:gd name="connsiteY11" fmla="*/ 92438 h 107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7269" h="1073663">
                <a:moveTo>
                  <a:pt x="4559" y="286401"/>
                </a:moveTo>
                <a:cubicBezTo>
                  <a:pt x="-3139" y="474976"/>
                  <a:pt x="-10836" y="663552"/>
                  <a:pt x="69213" y="794401"/>
                </a:cubicBezTo>
                <a:cubicBezTo>
                  <a:pt x="149262" y="925250"/>
                  <a:pt x="335529" y="1053019"/>
                  <a:pt x="484850" y="1071492"/>
                </a:cubicBezTo>
                <a:cubicBezTo>
                  <a:pt x="634171" y="1089965"/>
                  <a:pt x="891250" y="986826"/>
                  <a:pt x="965141" y="905238"/>
                </a:cubicBezTo>
                <a:cubicBezTo>
                  <a:pt x="1039032" y="823650"/>
                  <a:pt x="828135" y="651238"/>
                  <a:pt x="928195" y="581965"/>
                </a:cubicBezTo>
                <a:cubicBezTo>
                  <a:pt x="1028255" y="512692"/>
                  <a:pt x="1390013" y="423407"/>
                  <a:pt x="1565504" y="489601"/>
                </a:cubicBezTo>
                <a:cubicBezTo>
                  <a:pt x="1740995" y="555795"/>
                  <a:pt x="1828741" y="897541"/>
                  <a:pt x="1981141" y="979129"/>
                </a:cubicBezTo>
                <a:cubicBezTo>
                  <a:pt x="2133541" y="1060717"/>
                  <a:pt x="2350595" y="1031468"/>
                  <a:pt x="2479904" y="979129"/>
                </a:cubicBezTo>
                <a:cubicBezTo>
                  <a:pt x="2609213" y="926790"/>
                  <a:pt x="2764692" y="780547"/>
                  <a:pt x="2756995" y="665092"/>
                </a:cubicBezTo>
                <a:cubicBezTo>
                  <a:pt x="2749298" y="549637"/>
                  <a:pt x="2587662" y="395698"/>
                  <a:pt x="2433723" y="286401"/>
                </a:cubicBezTo>
                <a:cubicBezTo>
                  <a:pt x="2279784" y="177104"/>
                  <a:pt x="2039638" y="41637"/>
                  <a:pt x="1833359" y="9310"/>
                </a:cubicBezTo>
                <a:cubicBezTo>
                  <a:pt x="1627080" y="-23017"/>
                  <a:pt x="1411565" y="34710"/>
                  <a:pt x="1196050" y="92438"/>
                </a:cubicBezTo>
              </a:path>
            </a:pathLst>
          </a:custGeom>
          <a:noFill/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8091" y="1005743"/>
            <a:ext cx="8229600" cy="442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Split time or miles for each route</a:t>
            </a:r>
          </a:p>
          <a:p>
            <a:pPr marL="0" indent="0">
              <a:buNone/>
            </a:pPr>
            <a:r>
              <a:rPr lang="en-US" dirty="0" smtClean="0"/>
              <a:t>2 rural, 3 urban trips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753122" y="2235459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552213" y="3708363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4108704" y="4444926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3943883" y="4279557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62400" y="3409890"/>
            <a:ext cx="14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Pickup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7783" y="3867090"/>
            <a:ext cx="157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Pickup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5150" y="4324290"/>
            <a:ext cx="158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0533" y="4781490"/>
            <a:ext cx="169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7168287" y="3445970"/>
            <a:ext cx="305337" cy="26171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168286" y="3917950"/>
            <a:ext cx="305337" cy="261717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168823" y="4374171"/>
            <a:ext cx="304800" cy="26751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7171963" y="4785144"/>
            <a:ext cx="304800" cy="26751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471755" y="4719371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256268" y="5438200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759009" y="5408808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4719564" y="4482871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028806" y="4918903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5531662" y="4531825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96134" y="3588321"/>
            <a:ext cx="120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Incidental</a:t>
            </a:r>
            <a:endParaRPr lang="en-US" i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43019" y="5805233"/>
            <a:ext cx="120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Incidental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37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8387"/>
          </a:xfrm>
        </p:spPr>
        <p:txBody>
          <a:bodyPr/>
          <a:lstStyle/>
          <a:p>
            <a:r>
              <a:rPr lang="en-US" dirty="0" smtClean="0"/>
              <a:t>Mode Splits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7"/>
            <a:ext cx="8610600" cy="310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methods may differ if modes have different characteristics</a:t>
            </a:r>
          </a:p>
          <a:p>
            <a:pPr marL="0" indent="0">
              <a:buNone/>
            </a:pPr>
            <a:r>
              <a:rPr lang="en-US" dirty="0" smtClean="0"/>
              <a:t>2 rural, 3 urban trips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3657600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81272" y="529345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80767" y="516249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DR Route</a:t>
            </a:r>
            <a:endParaRPr lang="en-US" dirty="0"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176655" y="569356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76150" y="5562600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FR Route</a:t>
            </a:r>
            <a:endParaRPr lang="en-US" dirty="0"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726932" y="4673526"/>
            <a:ext cx="2757269" cy="1073663"/>
          </a:xfrm>
          <a:custGeom>
            <a:avLst/>
            <a:gdLst>
              <a:gd name="connsiteX0" fmla="*/ 4559 w 2757269"/>
              <a:gd name="connsiteY0" fmla="*/ 286401 h 1073663"/>
              <a:gd name="connsiteX1" fmla="*/ 69213 w 2757269"/>
              <a:gd name="connsiteY1" fmla="*/ 794401 h 1073663"/>
              <a:gd name="connsiteX2" fmla="*/ 484850 w 2757269"/>
              <a:gd name="connsiteY2" fmla="*/ 1071492 h 1073663"/>
              <a:gd name="connsiteX3" fmla="*/ 965141 w 2757269"/>
              <a:gd name="connsiteY3" fmla="*/ 905238 h 1073663"/>
              <a:gd name="connsiteX4" fmla="*/ 928195 w 2757269"/>
              <a:gd name="connsiteY4" fmla="*/ 581965 h 1073663"/>
              <a:gd name="connsiteX5" fmla="*/ 1565504 w 2757269"/>
              <a:gd name="connsiteY5" fmla="*/ 489601 h 1073663"/>
              <a:gd name="connsiteX6" fmla="*/ 1981141 w 2757269"/>
              <a:gd name="connsiteY6" fmla="*/ 979129 h 1073663"/>
              <a:gd name="connsiteX7" fmla="*/ 2479904 w 2757269"/>
              <a:gd name="connsiteY7" fmla="*/ 979129 h 1073663"/>
              <a:gd name="connsiteX8" fmla="*/ 2756995 w 2757269"/>
              <a:gd name="connsiteY8" fmla="*/ 665092 h 1073663"/>
              <a:gd name="connsiteX9" fmla="*/ 2433723 w 2757269"/>
              <a:gd name="connsiteY9" fmla="*/ 286401 h 1073663"/>
              <a:gd name="connsiteX10" fmla="*/ 1833359 w 2757269"/>
              <a:gd name="connsiteY10" fmla="*/ 9310 h 1073663"/>
              <a:gd name="connsiteX11" fmla="*/ 1196050 w 2757269"/>
              <a:gd name="connsiteY11" fmla="*/ 92438 h 107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7269" h="1073663">
                <a:moveTo>
                  <a:pt x="4559" y="286401"/>
                </a:moveTo>
                <a:cubicBezTo>
                  <a:pt x="-3139" y="474976"/>
                  <a:pt x="-10836" y="663552"/>
                  <a:pt x="69213" y="794401"/>
                </a:cubicBezTo>
                <a:cubicBezTo>
                  <a:pt x="149262" y="925250"/>
                  <a:pt x="335529" y="1053019"/>
                  <a:pt x="484850" y="1071492"/>
                </a:cubicBezTo>
                <a:cubicBezTo>
                  <a:pt x="634171" y="1089965"/>
                  <a:pt x="891250" y="986826"/>
                  <a:pt x="965141" y="905238"/>
                </a:cubicBezTo>
                <a:cubicBezTo>
                  <a:pt x="1039032" y="823650"/>
                  <a:pt x="828135" y="651238"/>
                  <a:pt x="928195" y="581965"/>
                </a:cubicBezTo>
                <a:cubicBezTo>
                  <a:pt x="1028255" y="512692"/>
                  <a:pt x="1390013" y="423407"/>
                  <a:pt x="1565504" y="489601"/>
                </a:cubicBezTo>
                <a:cubicBezTo>
                  <a:pt x="1740995" y="555795"/>
                  <a:pt x="1828741" y="897541"/>
                  <a:pt x="1981141" y="979129"/>
                </a:cubicBezTo>
                <a:cubicBezTo>
                  <a:pt x="2133541" y="1060717"/>
                  <a:pt x="2350595" y="1031468"/>
                  <a:pt x="2479904" y="979129"/>
                </a:cubicBezTo>
                <a:cubicBezTo>
                  <a:pt x="2609213" y="926790"/>
                  <a:pt x="2764692" y="780547"/>
                  <a:pt x="2756995" y="665092"/>
                </a:cubicBezTo>
                <a:cubicBezTo>
                  <a:pt x="2749298" y="549637"/>
                  <a:pt x="2587662" y="395698"/>
                  <a:pt x="2433723" y="286401"/>
                </a:cubicBezTo>
                <a:cubicBezTo>
                  <a:pt x="2279784" y="177104"/>
                  <a:pt x="2039638" y="41637"/>
                  <a:pt x="1833359" y="9310"/>
                </a:cubicBezTo>
                <a:cubicBezTo>
                  <a:pt x="1627080" y="-23017"/>
                  <a:pt x="1411565" y="34710"/>
                  <a:pt x="1196050" y="92438"/>
                </a:cubicBezTo>
              </a:path>
            </a:pathLst>
          </a:custGeom>
          <a:noFill/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471755" y="4719371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256268" y="5438200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759009" y="5408808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4719564" y="4482871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028806" y="4918903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5531662" y="4531825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146739" y="2724727"/>
            <a:ext cx="3173406" cy="2697018"/>
          </a:xfrm>
          <a:custGeom>
            <a:avLst/>
            <a:gdLst>
              <a:gd name="connsiteX0" fmla="*/ 5334 w 3173406"/>
              <a:gd name="connsiteY0" fmla="*/ 0 h 2697018"/>
              <a:gd name="connsiteX1" fmla="*/ 116170 w 3173406"/>
              <a:gd name="connsiteY1" fmla="*/ 858982 h 2697018"/>
              <a:gd name="connsiteX2" fmla="*/ 790425 w 3173406"/>
              <a:gd name="connsiteY2" fmla="*/ 1283855 h 2697018"/>
              <a:gd name="connsiteX3" fmla="*/ 1455443 w 3173406"/>
              <a:gd name="connsiteY3" fmla="*/ 1616364 h 2697018"/>
              <a:gd name="connsiteX4" fmla="*/ 2360606 w 3173406"/>
              <a:gd name="connsiteY4" fmla="*/ 1699491 h 2697018"/>
              <a:gd name="connsiteX5" fmla="*/ 2794716 w 3173406"/>
              <a:gd name="connsiteY5" fmla="*/ 1985818 h 2697018"/>
              <a:gd name="connsiteX6" fmla="*/ 3173406 w 3173406"/>
              <a:gd name="connsiteY6" fmla="*/ 2697018 h 26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406" h="2697018">
                <a:moveTo>
                  <a:pt x="5334" y="0"/>
                </a:moveTo>
                <a:cubicBezTo>
                  <a:pt x="-4673" y="322503"/>
                  <a:pt x="-14679" y="645006"/>
                  <a:pt x="116170" y="858982"/>
                </a:cubicBezTo>
                <a:cubicBezTo>
                  <a:pt x="247019" y="1072958"/>
                  <a:pt x="567213" y="1157625"/>
                  <a:pt x="790425" y="1283855"/>
                </a:cubicBezTo>
                <a:cubicBezTo>
                  <a:pt x="1013637" y="1410085"/>
                  <a:pt x="1193746" y="1547091"/>
                  <a:pt x="1455443" y="1616364"/>
                </a:cubicBezTo>
                <a:cubicBezTo>
                  <a:pt x="1717140" y="1685637"/>
                  <a:pt x="2137394" y="1637915"/>
                  <a:pt x="2360606" y="1699491"/>
                </a:cubicBezTo>
                <a:cubicBezTo>
                  <a:pt x="2583818" y="1761067"/>
                  <a:pt x="2659249" y="1819564"/>
                  <a:pt x="2794716" y="1985818"/>
                </a:cubicBezTo>
                <a:cubicBezTo>
                  <a:pt x="2930183" y="2152072"/>
                  <a:pt x="3051794" y="2424545"/>
                  <a:pt x="3173406" y="2697018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1905000" y="2465514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3749597" y="4082062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5058040" y="5127410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3450720" y="4078658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629400" y="1953161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DR based on customer home</a:t>
            </a:r>
          </a:p>
          <a:p>
            <a:r>
              <a:rPr lang="en-US" dirty="0" smtClean="0">
                <a:latin typeface="+mj-lt"/>
              </a:rPr>
              <a:t>FR based on route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89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8387"/>
          </a:xfrm>
        </p:spPr>
        <p:txBody>
          <a:bodyPr/>
          <a:lstStyle/>
          <a:p>
            <a:r>
              <a:rPr lang="en-US" dirty="0" smtClean="0"/>
              <a:t>Multiple Urban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7"/>
            <a:ext cx="8610600" cy="310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choice if the service is contained within one urban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09900" y="3737082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" y="2073274"/>
            <a:ext cx="3429000" cy="196532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79418" y="2440536"/>
            <a:ext cx="1760956" cy="1087755"/>
          </a:xfrm>
          <a:custGeom>
            <a:avLst/>
            <a:gdLst>
              <a:gd name="connsiteX0" fmla="*/ 0 w 1760956"/>
              <a:gd name="connsiteY0" fmla="*/ 524337 h 1087755"/>
              <a:gd name="connsiteX1" fmla="*/ 193964 w 1760956"/>
              <a:gd name="connsiteY1" fmla="*/ 90228 h 1087755"/>
              <a:gd name="connsiteX2" fmla="*/ 1071418 w 1760956"/>
              <a:gd name="connsiteY2" fmla="*/ 16337 h 1087755"/>
              <a:gd name="connsiteX3" fmla="*/ 1754909 w 1760956"/>
              <a:gd name="connsiteY3" fmla="*/ 311900 h 1087755"/>
              <a:gd name="connsiteX4" fmla="*/ 1348509 w 1760956"/>
              <a:gd name="connsiteY4" fmla="*/ 1087755 h 108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956" h="1087755">
                <a:moveTo>
                  <a:pt x="0" y="524337"/>
                </a:moveTo>
                <a:cubicBezTo>
                  <a:pt x="7697" y="349616"/>
                  <a:pt x="15394" y="174895"/>
                  <a:pt x="193964" y="90228"/>
                </a:cubicBezTo>
                <a:cubicBezTo>
                  <a:pt x="372534" y="5561"/>
                  <a:pt x="811261" y="-20608"/>
                  <a:pt x="1071418" y="16337"/>
                </a:cubicBezTo>
                <a:cubicBezTo>
                  <a:pt x="1331576" y="53282"/>
                  <a:pt x="1708727" y="133330"/>
                  <a:pt x="1754909" y="311900"/>
                </a:cubicBezTo>
                <a:cubicBezTo>
                  <a:pt x="1801091" y="490470"/>
                  <a:pt x="1574800" y="789112"/>
                  <a:pt x="1348509" y="1087755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295400" y="2740224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2438400" y="2257677"/>
            <a:ext cx="463296" cy="406629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086100" y="2530637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642755" y="3259810"/>
            <a:ext cx="463296" cy="406629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933121" y="4291309"/>
            <a:ext cx="1760956" cy="1087755"/>
          </a:xfrm>
          <a:custGeom>
            <a:avLst/>
            <a:gdLst>
              <a:gd name="connsiteX0" fmla="*/ 0 w 1760956"/>
              <a:gd name="connsiteY0" fmla="*/ 524337 h 1087755"/>
              <a:gd name="connsiteX1" fmla="*/ 193964 w 1760956"/>
              <a:gd name="connsiteY1" fmla="*/ 90228 h 1087755"/>
              <a:gd name="connsiteX2" fmla="*/ 1071418 w 1760956"/>
              <a:gd name="connsiteY2" fmla="*/ 16337 h 1087755"/>
              <a:gd name="connsiteX3" fmla="*/ 1754909 w 1760956"/>
              <a:gd name="connsiteY3" fmla="*/ 311900 h 1087755"/>
              <a:gd name="connsiteX4" fmla="*/ 1348509 w 1760956"/>
              <a:gd name="connsiteY4" fmla="*/ 1087755 h 108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956" h="1087755">
                <a:moveTo>
                  <a:pt x="0" y="524337"/>
                </a:moveTo>
                <a:cubicBezTo>
                  <a:pt x="7697" y="349616"/>
                  <a:pt x="15394" y="174895"/>
                  <a:pt x="193964" y="90228"/>
                </a:cubicBezTo>
                <a:cubicBezTo>
                  <a:pt x="372534" y="5561"/>
                  <a:pt x="811261" y="-20608"/>
                  <a:pt x="1071418" y="16337"/>
                </a:cubicBezTo>
                <a:cubicBezTo>
                  <a:pt x="1331576" y="53282"/>
                  <a:pt x="1708727" y="133330"/>
                  <a:pt x="1754909" y="311900"/>
                </a:cubicBezTo>
                <a:cubicBezTo>
                  <a:pt x="1801091" y="490470"/>
                  <a:pt x="1574800" y="789112"/>
                  <a:pt x="1348509" y="1087755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649103" y="4590997"/>
            <a:ext cx="533400" cy="4572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792103" y="4108450"/>
            <a:ext cx="463296" cy="406629"/>
          </a:xfrm>
          <a:prstGeom prst="triangl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439803" y="4381410"/>
            <a:ext cx="533400" cy="4572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4996458" y="5110583"/>
            <a:ext cx="463296" cy="406629"/>
          </a:xfrm>
          <a:prstGeom prst="triangl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49649" y="323864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UA 1 = 2 trips</a:t>
            </a:r>
            <a:endParaRPr lang="en-US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20473" y="526820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UA 2 = 2 trips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520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8387"/>
          </a:xfrm>
        </p:spPr>
        <p:txBody>
          <a:bodyPr/>
          <a:lstStyle/>
          <a:p>
            <a:r>
              <a:rPr lang="en-US" dirty="0" smtClean="0"/>
              <a:t>Multiple Urban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887"/>
            <a:ext cx="8610600" cy="310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options are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09900" y="3737082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" y="2073274"/>
            <a:ext cx="3429000" cy="196532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1782" y="2863003"/>
            <a:ext cx="3537527" cy="2494088"/>
          </a:xfrm>
          <a:custGeom>
            <a:avLst/>
            <a:gdLst>
              <a:gd name="connsiteX0" fmla="*/ 0 w 3537527"/>
              <a:gd name="connsiteY0" fmla="*/ 138815 h 2494088"/>
              <a:gd name="connsiteX1" fmla="*/ 1440873 w 3537527"/>
              <a:gd name="connsiteY1" fmla="*/ 37215 h 2494088"/>
              <a:gd name="connsiteX2" fmla="*/ 2115127 w 3537527"/>
              <a:gd name="connsiteY2" fmla="*/ 692997 h 2494088"/>
              <a:gd name="connsiteX3" fmla="*/ 2623127 w 3537527"/>
              <a:gd name="connsiteY3" fmla="*/ 1117870 h 2494088"/>
              <a:gd name="connsiteX4" fmla="*/ 2419927 w 3537527"/>
              <a:gd name="connsiteY4" fmla="*/ 1672052 h 2494088"/>
              <a:gd name="connsiteX5" fmla="*/ 3048000 w 3537527"/>
              <a:gd name="connsiteY5" fmla="*/ 2023033 h 2494088"/>
              <a:gd name="connsiteX6" fmla="*/ 3537527 w 3537527"/>
              <a:gd name="connsiteY6" fmla="*/ 2494088 h 24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7527" h="2494088">
                <a:moveTo>
                  <a:pt x="0" y="138815"/>
                </a:moveTo>
                <a:cubicBezTo>
                  <a:pt x="544176" y="41833"/>
                  <a:pt x="1088352" y="-55149"/>
                  <a:pt x="1440873" y="37215"/>
                </a:cubicBezTo>
                <a:cubicBezTo>
                  <a:pt x="1793394" y="129579"/>
                  <a:pt x="1918085" y="512888"/>
                  <a:pt x="2115127" y="692997"/>
                </a:cubicBezTo>
                <a:cubicBezTo>
                  <a:pt x="2312169" y="873106"/>
                  <a:pt x="2572327" y="954694"/>
                  <a:pt x="2623127" y="1117870"/>
                </a:cubicBezTo>
                <a:cubicBezTo>
                  <a:pt x="2673927" y="1281046"/>
                  <a:pt x="2349115" y="1521192"/>
                  <a:pt x="2419927" y="1672052"/>
                </a:cubicBezTo>
                <a:cubicBezTo>
                  <a:pt x="2490739" y="1822912"/>
                  <a:pt x="2861733" y="1886027"/>
                  <a:pt x="3048000" y="2023033"/>
                </a:cubicBezTo>
                <a:cubicBezTo>
                  <a:pt x="3234267" y="2160039"/>
                  <a:pt x="3385897" y="2327063"/>
                  <a:pt x="3537527" y="249408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295400" y="2740224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4144403" y="3713524"/>
            <a:ext cx="463296" cy="406629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173845" y="2937776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4560455" y="4608601"/>
            <a:ext cx="463296" cy="406629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797093" y="4311764"/>
            <a:ext cx="533400" cy="457200"/>
          </a:xfrm>
          <a:prstGeom prst="star5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4996458" y="5110583"/>
            <a:ext cx="463296" cy="406629"/>
          </a:xfrm>
          <a:prstGeom prst="triangl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704521" y="3451837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712855" y="4761001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391400" y="1794284"/>
            <a:ext cx="824790" cy="372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7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287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16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8387"/>
          </a:xfrm>
        </p:spPr>
        <p:txBody>
          <a:bodyPr/>
          <a:lstStyle/>
          <a:p>
            <a:r>
              <a:rPr lang="en-US" dirty="0" smtClean="0"/>
              <a:t>Options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3878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Trip </a:t>
            </a:r>
            <a:r>
              <a:rPr lang="en-US" sz="1800" dirty="0"/>
              <a:t>Ends- One trip end in rural area = rural trip</a:t>
            </a:r>
          </a:p>
          <a:p>
            <a:pPr lvl="1"/>
            <a:r>
              <a:rPr lang="en-US" sz="1800" dirty="0" smtClean="0"/>
              <a:t>Requires coding by trip origin/destination</a:t>
            </a:r>
          </a:p>
          <a:p>
            <a:pPr lvl="1"/>
            <a:r>
              <a:rPr lang="en-US" sz="1800" dirty="0" smtClean="0"/>
              <a:t>Easy with GIS-based routing software</a:t>
            </a:r>
          </a:p>
          <a:p>
            <a:pPr lvl="1"/>
            <a:r>
              <a:rPr lang="en-US" sz="1800" dirty="0" smtClean="0"/>
              <a:t>Favors urban service over customer home method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1800" dirty="0" smtClean="0"/>
              <a:t>Customer </a:t>
            </a:r>
            <a:r>
              <a:rPr lang="en-US" sz="1800" dirty="0"/>
              <a:t>Home- Customer home in rural area = rural trip</a:t>
            </a:r>
          </a:p>
          <a:p>
            <a:pPr lvl="1"/>
            <a:r>
              <a:rPr lang="en-US" sz="1800" dirty="0" smtClean="0"/>
              <a:t>Requires coding by customer home</a:t>
            </a:r>
          </a:p>
          <a:p>
            <a:pPr lvl="1"/>
            <a:r>
              <a:rPr lang="en-US" sz="1800" dirty="0" smtClean="0"/>
              <a:t>Easy </a:t>
            </a:r>
            <a:r>
              <a:rPr lang="en-US" sz="1800" dirty="0"/>
              <a:t>with </a:t>
            </a:r>
            <a:r>
              <a:rPr lang="en-US" sz="1800" dirty="0" smtClean="0"/>
              <a:t>any software</a:t>
            </a:r>
          </a:p>
          <a:p>
            <a:pPr lvl="1"/>
            <a:r>
              <a:rPr lang="en-US" sz="1800" dirty="0" smtClean="0"/>
              <a:t>Favors rural service over trip ends method</a:t>
            </a:r>
          </a:p>
          <a:p>
            <a:r>
              <a:rPr lang="en-US" sz="1800" dirty="0" smtClean="0"/>
              <a:t>Urban </a:t>
            </a:r>
            <a:r>
              <a:rPr lang="en-US" sz="1800" dirty="0"/>
              <a:t>and rural routes, regardless of who rides or </a:t>
            </a:r>
            <a:r>
              <a:rPr lang="en-US" sz="1800" dirty="0" smtClean="0"/>
              <a:t>where</a:t>
            </a:r>
          </a:p>
          <a:p>
            <a:pPr lvl="1"/>
            <a:r>
              <a:rPr lang="en-US" sz="1800" dirty="0" smtClean="0"/>
              <a:t>Requires coding by route and consistent routes</a:t>
            </a:r>
          </a:p>
          <a:p>
            <a:pPr lvl="1"/>
            <a:r>
              <a:rPr lang="en-US" sz="1800" dirty="0" smtClean="0"/>
              <a:t>Software may not handle this directly</a:t>
            </a:r>
          </a:p>
          <a:p>
            <a:pPr lvl="1"/>
            <a:r>
              <a:rPr lang="en-US" sz="1800" dirty="0" smtClean="0"/>
              <a:t>Favors? Depends on route structure</a:t>
            </a:r>
            <a:endParaRPr lang="en-US" sz="1800" dirty="0"/>
          </a:p>
          <a:p>
            <a:r>
              <a:rPr lang="en-US" sz="1800" dirty="0" err="1"/>
              <a:t>Proportionalize</a:t>
            </a:r>
            <a:r>
              <a:rPr lang="en-US" sz="1800" dirty="0"/>
              <a:t> routes based on distance or time inside the rural </a:t>
            </a:r>
            <a:r>
              <a:rPr lang="en-US" sz="1800" dirty="0" smtClean="0"/>
              <a:t>area</a:t>
            </a:r>
          </a:p>
          <a:p>
            <a:pPr lvl="1"/>
            <a:r>
              <a:rPr lang="en-US" sz="1800" dirty="0" smtClean="0"/>
              <a:t>Difficult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equires post-processing of GPS data</a:t>
            </a:r>
          </a:p>
          <a:p>
            <a:pPr lvl="1"/>
            <a:r>
              <a:rPr lang="en-US" sz="1800" dirty="0" smtClean="0"/>
              <a:t>Favors? Depends on route structure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2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3103563"/>
          </a:xfrm>
        </p:spPr>
        <p:txBody>
          <a:bodyPr/>
          <a:lstStyle/>
          <a:p>
            <a:r>
              <a:rPr lang="en-US" dirty="0" smtClean="0"/>
              <a:t>Large Urban miles result in MPO 5307 funding</a:t>
            </a:r>
          </a:p>
          <a:p>
            <a:pPr lvl="1"/>
            <a:r>
              <a:rPr lang="en-US" dirty="0" smtClean="0"/>
              <a:t>Worth 10x more than rural miles</a:t>
            </a:r>
          </a:p>
          <a:p>
            <a:pPr lvl="1"/>
            <a:r>
              <a:rPr lang="en-US" dirty="0" smtClean="0"/>
              <a:t>Will you get the money from the MPO?</a:t>
            </a:r>
          </a:p>
          <a:p>
            <a:pPr lvl="1"/>
            <a:r>
              <a:rPr lang="en-US" dirty="0" smtClean="0"/>
              <a:t>Even if you receive less than what you ‘earn’, is it greater than 10%?</a:t>
            </a:r>
          </a:p>
          <a:p>
            <a:pPr lvl="1"/>
            <a:r>
              <a:rPr lang="en-US" dirty="0"/>
              <a:t>Administrative budget </a:t>
            </a:r>
            <a:r>
              <a:rPr lang="en-US" dirty="0" smtClean="0"/>
              <a:t>impacts</a:t>
            </a:r>
          </a:p>
          <a:p>
            <a:r>
              <a:rPr lang="en-US" dirty="0" smtClean="0"/>
              <a:t>Small Urban miles result in zero additional 5307 GA funding</a:t>
            </a:r>
          </a:p>
          <a:p>
            <a:r>
              <a:rPr lang="en-US" dirty="0" smtClean="0"/>
              <a:t>Rural miles result in State 5311 funding</a:t>
            </a:r>
          </a:p>
          <a:p>
            <a:pPr lvl="1"/>
            <a:r>
              <a:rPr lang="en-US" dirty="0" smtClean="0"/>
              <a:t>Must be careful where 5311 subsidies are applied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7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10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70% urban, 30% rural vs. 30% urban, 70% rural</a:t>
            </a:r>
          </a:p>
          <a:p>
            <a:r>
              <a:rPr lang="en-US" dirty="0"/>
              <a:t>Relationship with the </a:t>
            </a:r>
            <a:r>
              <a:rPr lang="en-US" dirty="0" smtClean="0"/>
              <a:t>MPO</a:t>
            </a:r>
            <a:endParaRPr lang="en-US" dirty="0"/>
          </a:p>
          <a:p>
            <a:r>
              <a:rPr lang="en-US" dirty="0" smtClean="0"/>
              <a:t>Full </a:t>
            </a:r>
            <a:r>
              <a:rPr lang="en-US" dirty="0"/>
              <a:t>apportionment of 5311 funds, </a:t>
            </a:r>
            <a:r>
              <a:rPr lang="en-US" dirty="0" smtClean="0"/>
              <a:t>but 5311 administrative budget should only cover rural portion of administrative expenses</a:t>
            </a:r>
          </a:p>
          <a:p>
            <a:pPr lvl="1"/>
            <a:r>
              <a:rPr lang="en-US" dirty="0" smtClean="0"/>
              <a:t>How will the remainder must be covered?</a:t>
            </a:r>
          </a:p>
          <a:p>
            <a:r>
              <a:rPr lang="en-US" dirty="0" smtClean="0"/>
              <a:t>Impacts on operating subsidy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9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Reasonable and consistent- cannot change often</a:t>
            </a:r>
          </a:p>
          <a:p>
            <a:r>
              <a:rPr lang="en-US" dirty="0" smtClean="0"/>
              <a:t>Based </a:t>
            </a:r>
            <a:r>
              <a:rPr lang="en-US" dirty="0" smtClean="0"/>
              <a:t>on actual service being delivered</a:t>
            </a:r>
            <a:endParaRPr lang="en-US" dirty="0" smtClean="0"/>
          </a:p>
          <a:p>
            <a:r>
              <a:rPr lang="en-US" dirty="0" smtClean="0"/>
              <a:t>Lots </a:t>
            </a:r>
            <a:r>
              <a:rPr lang="en-US" dirty="0" smtClean="0"/>
              <a:t>of flexibility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results matter</a:t>
            </a:r>
            <a:endParaRPr lang="en-US" dirty="0" smtClean="0"/>
          </a:p>
          <a:p>
            <a:r>
              <a:rPr lang="en-US" dirty="0" smtClean="0"/>
              <a:t>There is not one solution that is best for everyone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Purpose: </a:t>
            </a:r>
            <a:r>
              <a:rPr lang="en-US" dirty="0" smtClean="0"/>
              <a:t>Intentionally develop urban-rural cost allocation plans that meet the needs of each transit provider</a:t>
            </a:r>
          </a:p>
          <a:p>
            <a:r>
              <a:rPr lang="en-US" b="1" dirty="0" smtClean="0"/>
              <a:t>Why? </a:t>
            </a:r>
            <a:r>
              <a:rPr lang="en-US" dirty="0" smtClean="0"/>
              <a:t>FTA requires that transit systems develop a reasonable and consistent </a:t>
            </a:r>
            <a:r>
              <a:rPr lang="en-US" dirty="0" smtClean="0"/>
              <a:t>methodology based on service being delivered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strategy?</a:t>
            </a:r>
          </a:p>
          <a:p>
            <a:r>
              <a:rPr lang="en-US" dirty="0" smtClean="0"/>
              <a:t>How are you compiling </a:t>
            </a:r>
            <a:r>
              <a:rPr lang="en-US" smtClean="0"/>
              <a:t>the data?</a:t>
            </a:r>
            <a:endParaRPr lang="en-US" dirty="0" smtClean="0"/>
          </a:p>
          <a:p>
            <a:r>
              <a:rPr lang="en-US" dirty="0" smtClean="0"/>
              <a:t>How are you managing the changes in administrative and operating funding?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0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Urban/Rural split m</a:t>
            </a:r>
            <a:r>
              <a:rPr lang="en-US" dirty="0" smtClean="0"/>
              <a:t>ethodology </a:t>
            </a:r>
            <a:r>
              <a:rPr lang="en-US" dirty="0" smtClean="0"/>
              <a:t>informs NTD reporting</a:t>
            </a:r>
          </a:p>
          <a:p>
            <a:r>
              <a:rPr lang="en-US" dirty="0" smtClean="0"/>
              <a:t>NTD reporting informs funding</a:t>
            </a:r>
          </a:p>
          <a:p>
            <a:pPr lvl="1"/>
            <a:r>
              <a:rPr lang="en-US" dirty="0" smtClean="0"/>
              <a:t>Rural service increases State allocation</a:t>
            </a:r>
          </a:p>
          <a:p>
            <a:pPr lvl="1"/>
            <a:r>
              <a:rPr lang="en-US" dirty="0" smtClean="0"/>
              <a:t>Large Urban </a:t>
            </a:r>
            <a:r>
              <a:rPr lang="en-US" dirty="0" smtClean="0"/>
              <a:t>service increases </a:t>
            </a:r>
            <a:r>
              <a:rPr lang="en-US" dirty="0" smtClean="0"/>
              <a:t>MPO </a:t>
            </a:r>
            <a:r>
              <a:rPr lang="en-US" dirty="0" smtClean="0"/>
              <a:t>allocation</a:t>
            </a:r>
          </a:p>
          <a:p>
            <a:r>
              <a:rPr lang="en-US" dirty="0" smtClean="0"/>
              <a:t>Funding sources determine how you manage your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Cost Allocation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7" t="20297" r="48889" b="23709"/>
          <a:stretch/>
        </p:blipFill>
        <p:spPr>
          <a:xfrm>
            <a:off x="0" y="3531733"/>
            <a:ext cx="9112668" cy="3211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222" t="62598" r="63778" b="25503"/>
          <a:stretch/>
        </p:blipFill>
        <p:spPr>
          <a:xfrm>
            <a:off x="97971" y="1946672"/>
            <a:ext cx="7543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Urban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‘right’ answer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/>
              <a:t>Reasonable and </a:t>
            </a:r>
            <a:r>
              <a:rPr lang="en-US" dirty="0" smtClean="0"/>
              <a:t>consistent- REQUIRED</a:t>
            </a:r>
          </a:p>
          <a:p>
            <a:pPr lvl="1"/>
            <a:r>
              <a:rPr lang="en-US" dirty="0" smtClean="0"/>
              <a:t>Simple to collect and report- DESIRED</a:t>
            </a:r>
          </a:p>
          <a:p>
            <a:pPr lvl="1"/>
            <a:r>
              <a:rPr lang="en-US" dirty="0" smtClean="0"/>
              <a:t>Maximize funding- DESIRED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08"/>
            <a:ext cx="8839200" cy="68302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4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9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157663"/>
          </a:xfrm>
        </p:spPr>
        <p:txBody>
          <a:bodyPr/>
          <a:lstStyle/>
          <a:p>
            <a:r>
              <a:rPr lang="en-US" dirty="0" smtClean="0"/>
              <a:t>Trip Ends</a:t>
            </a:r>
          </a:p>
          <a:p>
            <a:pPr lvl="1"/>
            <a:r>
              <a:rPr lang="en-US" dirty="0" smtClean="0"/>
              <a:t>One trip end in rural area = rural trip</a:t>
            </a:r>
          </a:p>
          <a:p>
            <a:r>
              <a:rPr lang="en-US" dirty="0" smtClean="0"/>
              <a:t>Customer Home</a:t>
            </a:r>
          </a:p>
          <a:p>
            <a:pPr lvl="1"/>
            <a:r>
              <a:rPr lang="en-US" dirty="0" smtClean="0"/>
              <a:t>Customer home in rural area = rural trip</a:t>
            </a:r>
          </a:p>
          <a:p>
            <a:r>
              <a:rPr lang="en-US" dirty="0" smtClean="0"/>
              <a:t>Urban </a:t>
            </a:r>
            <a:r>
              <a:rPr lang="en-US" dirty="0"/>
              <a:t>and rural routes, regardless of who rides or where</a:t>
            </a:r>
          </a:p>
          <a:p>
            <a:r>
              <a:rPr lang="en-US" dirty="0" err="1"/>
              <a:t>Proportionalize</a:t>
            </a:r>
            <a:r>
              <a:rPr lang="en-US" dirty="0"/>
              <a:t> routes based on distance or time inside the rural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8387"/>
          </a:xfrm>
        </p:spPr>
        <p:txBody>
          <a:bodyPr/>
          <a:lstStyle/>
          <a:p>
            <a:r>
              <a:rPr lang="en-US" dirty="0" smtClean="0"/>
              <a:t>Trip 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5867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3657600"/>
            <a:ext cx="35052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1981200"/>
            <a:ext cx="1557338" cy="38100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Rural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2628827"/>
            <a:ext cx="1557338" cy="57157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Urban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2400" y="3409890"/>
            <a:ext cx="14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Pickup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7783" y="3867090"/>
            <a:ext cx="157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Pickup</a:t>
            </a:r>
            <a:endParaRPr lang="en-US" dirty="0">
              <a:latin typeface="+mj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58091" y="1030201"/>
            <a:ext cx="8229600" cy="442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end in the rural area = rural</a:t>
            </a:r>
          </a:p>
          <a:p>
            <a:pPr marL="0" indent="0">
              <a:buNone/>
            </a:pPr>
            <a:r>
              <a:rPr lang="en-US" dirty="0" smtClean="0"/>
              <a:t>1 rural, 1 urban trip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55150" y="4324290"/>
            <a:ext cx="158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Rural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0533" y="4781490"/>
            <a:ext cx="169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Urban </a:t>
            </a:r>
            <a:r>
              <a:rPr lang="en-US" dirty="0" err="1" smtClean="0">
                <a:latin typeface="+mj-lt"/>
              </a:rPr>
              <a:t>Dropoff</a:t>
            </a:r>
            <a:endParaRPr lang="en-US" dirty="0">
              <a:latin typeface="+mj-lt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7168287" y="3445970"/>
            <a:ext cx="305337" cy="261717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168286" y="3917950"/>
            <a:ext cx="305337" cy="261717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7168823" y="4374171"/>
            <a:ext cx="304800" cy="26751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7171963" y="4785144"/>
            <a:ext cx="304800" cy="26751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46739" y="2724727"/>
            <a:ext cx="3173406" cy="2697018"/>
          </a:xfrm>
          <a:custGeom>
            <a:avLst/>
            <a:gdLst>
              <a:gd name="connsiteX0" fmla="*/ 5334 w 3173406"/>
              <a:gd name="connsiteY0" fmla="*/ 0 h 2697018"/>
              <a:gd name="connsiteX1" fmla="*/ 116170 w 3173406"/>
              <a:gd name="connsiteY1" fmla="*/ 858982 h 2697018"/>
              <a:gd name="connsiteX2" fmla="*/ 790425 w 3173406"/>
              <a:gd name="connsiteY2" fmla="*/ 1283855 h 2697018"/>
              <a:gd name="connsiteX3" fmla="*/ 1455443 w 3173406"/>
              <a:gd name="connsiteY3" fmla="*/ 1616364 h 2697018"/>
              <a:gd name="connsiteX4" fmla="*/ 2360606 w 3173406"/>
              <a:gd name="connsiteY4" fmla="*/ 1699491 h 2697018"/>
              <a:gd name="connsiteX5" fmla="*/ 2794716 w 3173406"/>
              <a:gd name="connsiteY5" fmla="*/ 1985818 h 2697018"/>
              <a:gd name="connsiteX6" fmla="*/ 3173406 w 3173406"/>
              <a:gd name="connsiteY6" fmla="*/ 2697018 h 26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406" h="2697018">
                <a:moveTo>
                  <a:pt x="5334" y="0"/>
                </a:moveTo>
                <a:cubicBezTo>
                  <a:pt x="-4673" y="322503"/>
                  <a:pt x="-14679" y="645006"/>
                  <a:pt x="116170" y="858982"/>
                </a:cubicBezTo>
                <a:cubicBezTo>
                  <a:pt x="247019" y="1072958"/>
                  <a:pt x="567213" y="1157625"/>
                  <a:pt x="790425" y="1283855"/>
                </a:cubicBezTo>
                <a:cubicBezTo>
                  <a:pt x="1013637" y="1410085"/>
                  <a:pt x="1193746" y="1547091"/>
                  <a:pt x="1455443" y="1616364"/>
                </a:cubicBezTo>
                <a:cubicBezTo>
                  <a:pt x="1717140" y="1685637"/>
                  <a:pt x="2137394" y="1637915"/>
                  <a:pt x="2360606" y="1699491"/>
                </a:cubicBezTo>
                <a:cubicBezTo>
                  <a:pt x="2583818" y="1761067"/>
                  <a:pt x="2659249" y="1819564"/>
                  <a:pt x="2794716" y="1985818"/>
                </a:cubicBezTo>
                <a:cubicBezTo>
                  <a:pt x="2930183" y="2152072"/>
                  <a:pt x="3051794" y="2424545"/>
                  <a:pt x="3173406" y="26970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905000" y="2465514"/>
            <a:ext cx="533400" cy="457200"/>
          </a:xfrm>
          <a:prstGeom prst="star5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749597" y="4082062"/>
            <a:ext cx="533400" cy="457200"/>
          </a:xfrm>
          <a:prstGeom prst="star5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450720" y="4078658"/>
            <a:ext cx="463296" cy="406629"/>
          </a:xfrm>
          <a:prstGeom prst="triangl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5058040" y="5127410"/>
            <a:ext cx="463296" cy="406629"/>
          </a:xfrm>
          <a:prstGeom prst="triangl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187295" y="5275847"/>
            <a:ext cx="286328" cy="157140"/>
          </a:xfrm>
          <a:custGeom>
            <a:avLst/>
            <a:gdLst>
              <a:gd name="connsiteX0" fmla="*/ 0 w 286328"/>
              <a:gd name="connsiteY0" fmla="*/ 157140 h 157140"/>
              <a:gd name="connsiteX1" fmla="*/ 55419 w 286328"/>
              <a:gd name="connsiteY1" fmla="*/ 122 h 157140"/>
              <a:gd name="connsiteX2" fmla="*/ 203200 w 286328"/>
              <a:gd name="connsiteY2" fmla="*/ 129431 h 157140"/>
              <a:gd name="connsiteX3" fmla="*/ 286328 w 286328"/>
              <a:gd name="connsiteY3" fmla="*/ 37067 h 15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8" h="157140">
                <a:moveTo>
                  <a:pt x="0" y="157140"/>
                </a:moveTo>
                <a:cubicBezTo>
                  <a:pt x="10776" y="80940"/>
                  <a:pt x="21552" y="4740"/>
                  <a:pt x="55419" y="122"/>
                </a:cubicBezTo>
                <a:cubicBezTo>
                  <a:pt x="89286" y="-4496"/>
                  <a:pt x="164715" y="123274"/>
                  <a:pt x="203200" y="129431"/>
                </a:cubicBezTo>
                <a:cubicBezTo>
                  <a:pt x="241685" y="135588"/>
                  <a:pt x="264006" y="86327"/>
                  <a:pt x="286328" y="3706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75933" y="5161883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Route</a:t>
            </a:r>
            <a:endParaRPr lang="en-US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99456" y="4499142"/>
            <a:ext cx="89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Doctor</a:t>
            </a:r>
            <a:endParaRPr lang="en-US" i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44731" y="5497716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Pharmacy</a:t>
            </a:r>
            <a:endParaRPr lang="en-US" i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9789" y="210234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Home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5901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002&quot;&gt;&lt;object type=&quot;3&quot; unique_id=&quot;28568&quot;&gt;&lt;property id=&quot;20148&quot; value=&quot;5&quot;/&gt;&lt;property id=&quot;20300&quot; value=&quot;Slide 1 - &amp;quot;Public Transportation Group Highlights&amp;quot;&quot;/&gt;&lt;property id=&quot;20307&quot; value=&quot;484&quot;/&gt;&lt;/object&gt;&lt;object type=&quot;3&quot; unique_id=&quot;28569&quot;&gt;&lt;property id=&quot;20148&quot; value=&quot;5&quot;/&gt;&lt;property id=&quot;20300&quot; value=&quot;Slide 2 - &amp;quot;Public Transportation Highlights&amp;quot;&quot;/&gt;&lt;property id=&quot;20307&quot; value=&quot;485&quot;/&gt;&lt;/object&gt;&lt;/object&gt;&lt;object type=&quot;8&quot; unique_id=&quot;100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49d42ce9-ca8e-4bc7-9fec-f7192c4cc371" xsi:nil="true"/>
    <Application_x0020_Types xmlns="ae65f439-9053-400b-a479-5c78f91a9559" xsi:nil="true"/>
    <Order0 xmlns="49d42ce9-ca8e-4bc7-9fec-f7192c4cc371" xsi:nil="true"/>
    <URL xmlns="http://schemas.microsoft.com/sharepoint/v3">
      <Url xsi:nil="true"/>
      <Description xsi:nil="true"/>
    </URL>
    <Grant_x0020_Type xmlns="49d42ce9-ca8e-4bc7-9fec-f7192c4cc371">5311 and 5307</Grant_x0020_Type>
    <Section xmlns="49d42ce9-ca8e-4bc7-9fec-f7192c4cc371" xsi:nil="true"/>
    <_dlc_DocId xmlns="16f00c2e-ac5c-418b-9f13-a0771dbd417d">CONNECT-309-998</_dlc_DocId>
    <_dlc_DocIdUrl xmlns="16f00c2e-ac5c-418b-9f13-a0771dbd417d">
      <Url>https://connect.ncdot.gov/business/Transit/_layouts/15/DocIdRedir.aspx?ID=CONNECT-309-998</Url>
      <Description>CONNECT-309-998</Description>
    </_dlc_DocIdUrl>
    <IconOverlay xmlns="http://schemas.microsoft.com/sharepoint/v4" xsi:nil="true"/>
    <Meeting_x0020_Dates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67EAD5-A2F5-46BD-B60B-0C3264735C55}"/>
</file>

<file path=customXml/itemProps2.xml><?xml version="1.0" encoding="utf-8"?>
<ds:datastoreItem xmlns:ds="http://schemas.openxmlformats.org/officeDocument/2006/customXml" ds:itemID="{5BDA50EA-E69B-460E-AE54-8120935F6A8D}"/>
</file>

<file path=customXml/itemProps3.xml><?xml version="1.0" encoding="utf-8"?>
<ds:datastoreItem xmlns:ds="http://schemas.openxmlformats.org/officeDocument/2006/customXml" ds:itemID="{6481CDE9-0095-4B16-91F6-D8064F11E5B8}"/>
</file>

<file path=customXml/itemProps4.xml><?xml version="1.0" encoding="utf-8"?>
<ds:datastoreItem xmlns:ds="http://schemas.openxmlformats.org/officeDocument/2006/customXml" ds:itemID="{82D79486-F0AC-416C-AAB1-6716821F6505}"/>
</file>

<file path=customXml/itemProps5.xml><?xml version="1.0" encoding="utf-8"?>
<ds:datastoreItem xmlns:ds="http://schemas.openxmlformats.org/officeDocument/2006/customXml" ds:itemID="{617C7547-AFE5-4485-93DF-4AC6A7A28177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Presentation-ITREcurve</Template>
  <TotalTime>8697</TotalTime>
  <Words>656</Words>
  <Application>Microsoft Office PowerPoint</Application>
  <PresentationFormat>On-screen Show (4:3)</PresentationFormat>
  <Paragraphs>155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Helvetica</vt:lpstr>
      <vt:lpstr>Times New Roman</vt:lpstr>
      <vt:lpstr>NCStateU-horizontal-left-logo</vt:lpstr>
      <vt:lpstr>1_NCStateU-horizontal-left-logo</vt:lpstr>
      <vt:lpstr>Urban-Rural Cost Allocation Options</vt:lpstr>
      <vt:lpstr>Overview</vt:lpstr>
      <vt:lpstr>Ramifications</vt:lpstr>
      <vt:lpstr>Relationship to Cost Allocation Model</vt:lpstr>
      <vt:lpstr>Determining Urban Service</vt:lpstr>
      <vt:lpstr>PowerPoint Presentation</vt:lpstr>
      <vt:lpstr>PowerPoint Presentation</vt:lpstr>
      <vt:lpstr>Options</vt:lpstr>
      <vt:lpstr>Trip Ends</vt:lpstr>
      <vt:lpstr>Customer Home</vt:lpstr>
      <vt:lpstr>Urban and Rural Routes</vt:lpstr>
      <vt:lpstr>Proportionalize Routes</vt:lpstr>
      <vt:lpstr>Mode Splits</vt:lpstr>
      <vt:lpstr>Multiple Urban Areas</vt:lpstr>
      <vt:lpstr>Multiple Urban Areas</vt:lpstr>
      <vt:lpstr>Options Summary</vt:lpstr>
      <vt:lpstr>How to Choose</vt:lpstr>
      <vt:lpstr>Thought Exercise</vt:lpstr>
      <vt:lpstr>Take-Aways</vt:lpstr>
      <vt:lpstr>Discussion Questions</vt:lpstr>
    </vt:vector>
  </TitlesOfParts>
  <Company>ITRE @NCSU Centennial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Urban-Rural Cost Allocation Options</dc:title>
  <dc:subject>Urban Training</dc:subject>
  <dc:creator>Nagui Rouphail</dc:creator>
  <cp:lastModifiedBy>Kai Monast</cp:lastModifiedBy>
  <cp:revision>845</cp:revision>
  <cp:lastPrinted>2015-04-16T14:56:54Z</cp:lastPrinted>
  <dcterms:created xsi:type="dcterms:W3CDTF">2005-03-07T20:51:48Z</dcterms:created>
  <dcterms:modified xsi:type="dcterms:W3CDTF">2017-09-13T19:53:56Z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_dlc_DocIdItemGuid">
    <vt:lpwstr>3541a197-f435-44c8-9392-8ff06b56cdee</vt:lpwstr>
  </property>
  <property fmtid="{D5CDD505-2E9C-101B-9397-08002B2CF9AE}" pid="4" name="Order">
    <vt:r8>99800</vt:r8>
  </property>
  <property fmtid="{D5CDD505-2E9C-101B-9397-08002B2CF9AE}" pid="5" name="Description0">
    <vt:lpwstr>Kai Monast Training ITRE</vt:lpwstr>
  </property>
  <property fmtid="{D5CDD505-2E9C-101B-9397-08002B2CF9AE}" pid="6" name="Document Type">
    <vt:lpwstr>Transit Planning Resources</vt:lpwstr>
  </property>
</Properties>
</file>